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3" r:id="rId2"/>
    <p:sldId id="264" r:id="rId3"/>
    <p:sldId id="262" r:id="rId4"/>
    <p:sldId id="260" r:id="rId5"/>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4795" autoAdjust="0"/>
  </p:normalViewPr>
  <p:slideViewPr>
    <p:cSldViewPr snapToGrid="0" snapToObjects="1">
      <p:cViewPr varScale="1">
        <p:scale>
          <a:sx n="28" d="100"/>
          <a:sy n="28" d="100"/>
        </p:scale>
        <p:origin x="-1632" y="-144"/>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5/26/15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-Recommended font sizes for 40x40 posters?</a:t>
            </a:r>
          </a:p>
          <a:p>
            <a:r>
              <a:rPr lang="en-US" dirty="0" smtClean="0"/>
              <a:t>-What’s the right size for posters?</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3</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4</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5/26/15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3066714"/>
            <a:ext cx="9481764" cy="2250790"/>
          </a:xfrm>
          <a:prstGeom prst="rect">
            <a:avLst/>
          </a:prstGeom>
          <a:noFill/>
          <a:ln w="28575" cmpd="sng">
            <a:noFill/>
          </a:ln>
        </p:spPr>
        <p:txBody>
          <a:bodyPr wrap="square" lIns="329104" tIns="164551" rIns="329104" bIns="164551" rtlCol="0">
            <a:spAutoFit/>
          </a:bodyPr>
          <a:lstStyle/>
          <a:p>
            <a:pPr>
              <a:lnSpc>
                <a:spcPct val="90000"/>
              </a:lnSpc>
            </a:pPr>
            <a:r>
              <a:rPr lang="en-US" sz="4000" b="1" dirty="0" smtClean="0">
                <a:latin typeface="Helvetica"/>
                <a:cs typeface="Helvetica"/>
              </a:rPr>
              <a:t>The DRS &amp; Cerberus</a:t>
            </a:r>
            <a:endParaRPr lang="en-US" sz="4000" b="1" dirty="0">
              <a:latin typeface="Helvetica"/>
              <a:cs typeface="Helvetica"/>
            </a:endParaRPr>
          </a:p>
          <a:p>
            <a:pPr>
              <a:lnSpc>
                <a:spcPct val="90000"/>
              </a:lnSpc>
            </a:pPr>
            <a:endParaRPr lang="en-US" sz="1000" dirty="0" smtClean="0">
              <a:latin typeface="Helvetica"/>
              <a:cs typeface="Helvetica"/>
            </a:endParaRPr>
          </a:p>
          <a:p>
            <a:pPr>
              <a:lnSpc>
                <a:spcPct val="90000"/>
              </a:lnSpc>
            </a:pPr>
            <a:r>
              <a:rPr lang="en-US" sz="2800" dirty="0" smtClean="0">
                <a:latin typeface="Helvetica"/>
                <a:cs typeface="Helvetica"/>
              </a:rPr>
              <a:t>For more information about DRS and Cerberus</a:t>
            </a:r>
            <a:r>
              <a:rPr lang="en-US" sz="2800" dirty="0">
                <a:latin typeface="Helvetica"/>
                <a:cs typeface="Helvetica"/>
              </a:rPr>
              <a:t> </a:t>
            </a:r>
            <a:r>
              <a:rPr lang="en-US" sz="2800" dirty="0" smtClean="0">
                <a:latin typeface="Helvetica"/>
                <a:cs typeface="Helvetica"/>
              </a:rPr>
              <a:t>visit:</a:t>
            </a:r>
            <a:endParaRPr lang="en-US" sz="2800" dirty="0">
              <a:latin typeface="Helvetica"/>
              <a:cs typeface="Helvetica"/>
            </a:endParaRPr>
          </a:p>
          <a:p>
            <a:pPr marL="457200" indent="-457200">
              <a:lnSpc>
                <a:spcPct val="90000"/>
              </a:lnSpc>
              <a:buFont typeface="Arial"/>
              <a:buChar char="•"/>
            </a:pPr>
            <a:r>
              <a:rPr lang="en-US" sz="2800" dirty="0" err="1" smtClean="0">
                <a:solidFill>
                  <a:srgbClr val="2B84D2"/>
                </a:solidFill>
                <a:latin typeface="Helvetica"/>
                <a:cs typeface="Helvetica"/>
              </a:rPr>
              <a:t>dsg.neu.edu</a:t>
            </a:r>
            <a:r>
              <a:rPr lang="en-US" sz="2800" dirty="0">
                <a:solidFill>
                  <a:srgbClr val="2B84D2"/>
                </a:solidFill>
                <a:latin typeface="Helvetica"/>
                <a:cs typeface="Helvetica"/>
              </a:rPr>
              <a:t>/resources/</a:t>
            </a:r>
            <a:r>
              <a:rPr lang="en-US" sz="2800" dirty="0" err="1" smtClean="0">
                <a:solidFill>
                  <a:srgbClr val="2B84D2"/>
                </a:solidFill>
                <a:latin typeface="Helvetica"/>
                <a:cs typeface="Helvetica"/>
              </a:rPr>
              <a:t>drs</a:t>
            </a:r>
            <a:r>
              <a:rPr lang="en-US" sz="2800" dirty="0" smtClean="0">
                <a:solidFill>
                  <a:srgbClr val="2B84D2"/>
                </a:solidFill>
                <a:latin typeface="Helvetica"/>
                <a:cs typeface="Helvetica"/>
              </a:rPr>
              <a:t> </a:t>
            </a:r>
          </a:p>
          <a:p>
            <a:pPr marL="457200" indent="-457200">
              <a:lnSpc>
                <a:spcPct val="90000"/>
              </a:lnSpc>
              <a:buFont typeface="Arial"/>
              <a:buChar char="•"/>
            </a:pPr>
            <a:r>
              <a:rPr lang="en-US" sz="2800" dirty="0" err="1" smtClean="0">
                <a:solidFill>
                  <a:srgbClr val="2B84D2"/>
                </a:solidFill>
                <a:latin typeface="Helvetica"/>
                <a:cs typeface="Helvetica"/>
              </a:rPr>
              <a:t>github.com</a:t>
            </a:r>
            <a:r>
              <a:rPr lang="en-US" sz="2800" dirty="0">
                <a:solidFill>
                  <a:srgbClr val="2B84D2"/>
                </a:solidFill>
                <a:latin typeface="Helvetica"/>
                <a:cs typeface="Helvetica"/>
              </a:rPr>
              <a:t>/NEU-Libraries/</a:t>
            </a:r>
            <a:r>
              <a:rPr lang="en-US" sz="2800" dirty="0" err="1">
                <a:solidFill>
                  <a:srgbClr val="2B84D2"/>
                </a:solidFill>
                <a:latin typeface="Helvetica"/>
                <a:cs typeface="Helvetica"/>
              </a:rPr>
              <a:t>cerberus</a:t>
            </a:r>
            <a:endParaRPr lang="en-US" sz="2800" dirty="0">
              <a:solidFill>
                <a:srgbClr val="2B84D2"/>
              </a:solidFill>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10133968"/>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DRS was developed with three types of collections to support the community </a:t>
            </a:r>
            <a:r>
              <a:rPr lang="en-US" sz="2800" dirty="0" smtClean="0">
                <a:latin typeface="Helvetica"/>
                <a:cs typeface="Helvetica"/>
              </a:rPr>
              <a:t>hierarchy:</a:t>
            </a:r>
            <a:endParaRPr lang="en-US" sz="2800" dirty="0">
              <a:latin typeface="Helvetica"/>
              <a:cs typeface="Helvetica"/>
            </a:endParaRPr>
          </a:p>
          <a:p>
            <a:pPr marL="457200" indent="-457200" algn="just">
              <a:lnSpc>
                <a:spcPct val="110000"/>
              </a:lnSpc>
              <a:buFont typeface="Arial"/>
              <a:buChar char="•"/>
            </a:pPr>
            <a:r>
              <a:rPr lang="en-US" sz="2800" dirty="0">
                <a:latin typeface="Helvetica"/>
                <a:cs typeface="Helvetica"/>
              </a:rPr>
              <a:t>community: a collection that belong to the DRS canonical graph. Communities can only contain communities, collections, or faculty users - no files</a:t>
            </a:r>
          </a:p>
          <a:p>
            <a:pPr marL="457200" indent="-457200" algn="just">
              <a:lnSpc>
                <a:spcPct val="110000"/>
              </a:lnSpc>
              <a:buFont typeface="Arial"/>
              <a:buChar char="•"/>
            </a:pPr>
            <a:r>
              <a:rPr lang="en-US" sz="2800" dirty="0">
                <a:latin typeface="Helvetica"/>
                <a:cs typeface="Helvetica"/>
              </a:rPr>
              <a:t>smart collection: a collection that belongs to a faculty user that is shared with the user's community</a:t>
            </a:r>
          </a:p>
          <a:p>
            <a:pPr marL="457200" indent="-457200" algn="just">
              <a:lnSpc>
                <a:spcPct val="110000"/>
              </a:lnSpc>
              <a:buFont typeface="Arial"/>
              <a:buChar char="•"/>
            </a:pPr>
            <a:r>
              <a:rPr lang="en-US" sz="2800" dirty="0">
                <a:latin typeface="Helvetica"/>
                <a:cs typeface="Helvetica"/>
              </a:rPr>
              <a:t>ordinary collection: a typical set of files</a:t>
            </a:r>
          </a:p>
          <a:p>
            <a:pPr algn="just">
              <a:lnSpc>
                <a:spcPct val="110000"/>
              </a:lnSpc>
            </a:pPr>
            <a:r>
              <a:rPr lang="en-US" sz="2800" dirty="0" smtClean="0">
                <a:latin typeface="Helvetica"/>
                <a:cs typeface="Helvetica"/>
              </a:rPr>
              <a:t> The </a:t>
            </a:r>
            <a:r>
              <a:rPr lang="en-US" sz="2800" dirty="0">
                <a:latin typeface="Helvetica"/>
                <a:cs typeface="Helvetica"/>
              </a:rPr>
              <a:t>top-level Northeastern community contains communities that represent each school or administrative unit, and nested within these communities are departments and research groups.</a:t>
            </a:r>
          </a:p>
          <a:p>
            <a:pPr algn="just">
              <a:lnSpc>
                <a:spcPct val="110000"/>
              </a:lnSpc>
            </a:pPr>
            <a:r>
              <a:rPr lang="en-US" sz="2800" dirty="0">
                <a:latin typeface="Helvetica"/>
                <a:cs typeface="Helvetica"/>
              </a:rPr>
              <a:t>Faculty users are connected to communities, allowing files stored in Smart Collections to be dynamically connected to the community hierarchy. </a:t>
            </a:r>
          </a:p>
          <a:p>
            <a:pPr algn="just">
              <a:lnSpc>
                <a:spcPct val="110000"/>
              </a:lnSpc>
            </a:pPr>
            <a:r>
              <a:rPr lang="en-US" sz="2800" dirty="0" smtClean="0">
                <a:latin typeface="Helvetica"/>
                <a:cs typeface="Helvetica"/>
              </a:rPr>
              <a:t>   Homepage </a:t>
            </a:r>
            <a:r>
              <a:rPr lang="en-US" sz="2800" dirty="0">
                <a:latin typeface="Helvetica"/>
                <a:cs typeface="Helvetica"/>
              </a:rPr>
              <a:t>Featured Content and community collections that serve the faculty users' scholarly content are not really collections; they are aggregations of the content stored in the faculty users' smart collections.</a:t>
            </a:r>
            <a:endParaRPr lang="en-US" sz="2800" dirty="0" smtClean="0">
              <a:latin typeface="Helvetica"/>
              <a:cs typeface="Helvetica"/>
            </a:endParaRPr>
          </a:p>
        </p:txBody>
      </p:sp>
      <p:sp>
        <p:nvSpPr>
          <p:cNvPr id="34" name="TextBox 33"/>
          <p:cNvSpPr txBox="1"/>
          <p:nvPr/>
        </p:nvSpPr>
        <p:spPr>
          <a:xfrm>
            <a:off x="21908560"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The DRS uses the relationships between faculty users, smart collections, and communities to aggregate content stored in Smart Collections up through the community structure:</a:t>
            </a:r>
          </a:p>
          <a:p>
            <a:pPr marL="457200" indent="-457200" algn="just">
              <a:lnSpc>
                <a:spcPct val="110000"/>
              </a:lnSpc>
              <a:buFont typeface="Arial"/>
              <a:buChar char="•"/>
            </a:pPr>
            <a:r>
              <a:rPr lang="en-US" sz="2800" dirty="0">
                <a:latin typeface="Helvetica"/>
                <a:cs typeface="Helvetica"/>
              </a:rPr>
              <a:t>The Smart Collections created for faculty after they first login are directly connected to the user with Fedora's predefined &lt;ns1:isMemberOf&gt; statement</a:t>
            </a:r>
          </a:p>
          <a:p>
            <a:pPr marL="457200" indent="-457200" algn="just">
              <a:lnSpc>
                <a:spcPct val="110000"/>
              </a:lnSpc>
              <a:buFont typeface="Arial"/>
              <a:buChar char="•"/>
            </a:pPr>
            <a:r>
              <a:rPr lang="en-US" sz="2800" dirty="0">
                <a:latin typeface="Helvetica"/>
                <a:cs typeface="Helvetica"/>
              </a:rPr>
              <a:t>The Hydra properties </a:t>
            </a:r>
            <a:r>
              <a:rPr lang="en-US" sz="2800" dirty="0" err="1">
                <a:latin typeface="Helvetica"/>
                <a:cs typeface="Helvetica"/>
              </a:rPr>
              <a:t>datastream</a:t>
            </a:r>
            <a:r>
              <a:rPr lang="en-US" sz="2800" dirty="0">
                <a:latin typeface="Helvetica"/>
                <a:cs typeface="Helvetica"/>
              </a:rPr>
              <a:t> defines the type of smart collection</a:t>
            </a:r>
          </a:p>
          <a:p>
            <a:pPr marL="457200" indent="-457200" algn="just">
              <a:lnSpc>
                <a:spcPct val="110000"/>
              </a:lnSpc>
              <a:buFont typeface="Arial"/>
              <a:buChar char="•"/>
            </a:pPr>
            <a:r>
              <a:rPr lang="en-US" sz="2800" dirty="0">
                <a:latin typeface="Helvetica"/>
                <a:cs typeface="Helvetica"/>
              </a:rPr>
              <a:t>Faculty are connected to communities through the DRS admin panel, which creates a locally defined &lt;</a:t>
            </a:r>
            <a:r>
              <a:rPr lang="en-US" sz="2800" dirty="0" err="1">
                <a:latin typeface="Helvetica"/>
                <a:cs typeface="Helvetica"/>
              </a:rPr>
              <a:t>drs:hasAffiliation</a:t>
            </a:r>
            <a:r>
              <a:rPr lang="en-US" sz="2800" dirty="0">
                <a:latin typeface="Helvetica"/>
                <a:cs typeface="Helvetica"/>
              </a:rPr>
              <a:t>&gt; RDF statement in the RELS-EXT</a:t>
            </a:r>
          </a:p>
        </p:txBody>
      </p:sp>
      <p:sp>
        <p:nvSpPr>
          <p:cNvPr id="35" name="TextBox 34"/>
          <p:cNvSpPr txBox="1"/>
          <p:nvPr/>
        </p:nvSpPr>
        <p:spPr>
          <a:xfrm>
            <a:off x="21908560" y="16774136"/>
            <a:ext cx="9481764" cy="6754586"/>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Communities and collections can be easily organized according to an existing authoritative framework</a:t>
            </a:r>
          </a:p>
          <a:p>
            <a:pPr marL="457200" indent="-457200">
              <a:lnSpc>
                <a:spcPct val="110000"/>
              </a:lnSpc>
              <a:buFont typeface="Arial"/>
              <a:buChar char="•"/>
            </a:pPr>
            <a:r>
              <a:rPr lang="en-US" sz="2800" dirty="0">
                <a:latin typeface="Helvetica"/>
                <a:cs typeface="Helvetica"/>
              </a:rPr>
              <a:t>The repository structure follows an existing model that is quickly understood by users</a:t>
            </a:r>
          </a:p>
          <a:p>
            <a:pPr marL="457200" indent="-457200">
              <a:lnSpc>
                <a:spcPct val="110000"/>
              </a:lnSpc>
              <a:buFont typeface="Arial"/>
              <a:buChar char="•"/>
            </a:pPr>
            <a:r>
              <a:rPr lang="en-US" sz="2800" dirty="0">
                <a:latin typeface="Helvetica"/>
                <a:cs typeface="Helvetica"/>
              </a:rPr>
              <a:t>Valuable repository content can be discovered through multiple search and browse </a:t>
            </a:r>
            <a:r>
              <a:rPr lang="en-US" sz="2800" dirty="0" smtClean="0">
                <a:latin typeface="Helvetica"/>
                <a:cs typeface="Helvetica"/>
              </a:rPr>
              <a:t>avenues</a:t>
            </a:r>
            <a:endParaRPr lang="en-US" sz="1000" dirty="0" smtClean="0">
              <a:latin typeface="Helvetica"/>
              <a:cs typeface="Helvetica"/>
            </a:endParaRP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The repository structure must be actively maintained as the University evolves</a:t>
            </a:r>
          </a:p>
          <a:p>
            <a:pPr marL="457200" indent="-457200">
              <a:lnSpc>
                <a:spcPct val="110000"/>
              </a:lnSpc>
              <a:buFont typeface="Arial"/>
              <a:buChar char="•"/>
            </a:pPr>
            <a:r>
              <a:rPr lang="en-US" sz="2800" dirty="0">
                <a:latin typeface="Helvetica"/>
                <a:cs typeface="Helvetica"/>
              </a:rPr>
              <a:t>User education is needed for Smart Collections to be effective.</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About the DRS</a:t>
            </a:r>
          </a:p>
          <a:p>
            <a:pPr algn="just">
              <a:lnSpc>
                <a:spcPct val="90000"/>
              </a:lnSpc>
            </a:pPr>
            <a:endParaRPr lang="en-US" sz="1400" dirty="0" smtClean="0">
              <a:latin typeface="Helvetica"/>
              <a:cs typeface="Helvetica"/>
            </a:endParaRPr>
          </a:p>
          <a:p>
            <a:pPr algn="just">
              <a:lnSpc>
                <a:spcPct val="110000"/>
              </a:lnSpc>
            </a:pPr>
            <a:r>
              <a:rPr lang="en-US" sz="2800" dirty="0">
                <a:latin typeface="Helvetica"/>
                <a:cs typeface="Helvetica"/>
              </a:rPr>
              <a:t> </a:t>
            </a:r>
            <a:r>
              <a:rPr lang="en-US" sz="2800" dirty="0" smtClean="0">
                <a:latin typeface="Helvetica"/>
                <a:cs typeface="Helvetica"/>
              </a:rPr>
              <a:t>   The </a:t>
            </a:r>
            <a:r>
              <a:rPr lang="en-US" sz="2800" dirty="0">
                <a:latin typeface="Helvetica"/>
                <a:cs typeface="Helvetica"/>
              </a:rPr>
              <a:t>Digital Repository Service (DRS) was designed to store the important scholarly, administrative, and archival digital assets created as part of Northeastern University's mission. Early on in the development of the DRS we recognized a need to highlight the scholarly content, primarily research publications, presentations, datasets, and theses and dissertations (ETDs). Because most of the scholarly content would originate from Northeastern faculty, we decided to model the DRS collection structure after the Northeastern University community structure and create relationships between the faculty and their communities, which would allows the DRS to selectively query scholarly collections.</a:t>
            </a:r>
          </a:p>
          <a:p>
            <a:pPr algn="just">
              <a:lnSpc>
                <a:spcPct val="110000"/>
              </a:lnSpc>
            </a:pPr>
            <a:r>
              <a:rPr lang="en-US" sz="2800" dirty="0" smtClean="0">
                <a:latin typeface="Helvetica"/>
                <a:cs typeface="Helvetica"/>
              </a:rPr>
              <a:t>    The </a:t>
            </a:r>
            <a:r>
              <a:rPr lang="en-US" sz="28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16" name="Picture 15" descr="NUgraphPo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190500" cmpd="sng">
            <a:solidFill>
              <a:srgbClr val="FFFFFF"/>
            </a:solidFill>
          </a:ln>
        </p:spPr>
      </p:pic>
      <p:pic>
        <p:nvPicPr>
          <p:cNvPr id="11" name="Picture 10" descr="meta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7219" y="11545547"/>
            <a:ext cx="8964778" cy="4965192"/>
          </a:xfrm>
          <a:prstGeom prst="rect">
            <a:avLst/>
          </a:prstGeom>
          <a:ln w="190500">
            <a:solidFill>
              <a:schemeClr val="bg1"/>
            </a:solidFill>
          </a:ln>
        </p:spPr>
      </p:pic>
      <p:pic>
        <p:nvPicPr>
          <p:cNvPr id="27" name="Picture 26" descr="meta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0585" y="20109746"/>
            <a:ext cx="9892730" cy="4829586"/>
          </a:xfrm>
          <a:prstGeom prst="rect">
            <a:avLst/>
          </a:prstGeom>
          <a:ln w="190500">
            <a:noFill/>
          </a:ln>
        </p:spPr>
      </p:pic>
      <p:sp>
        <p:nvSpPr>
          <p:cNvPr id="9" name="TextBox 8"/>
          <p:cNvSpPr txBox="1"/>
          <p:nvPr/>
        </p:nvSpPr>
        <p:spPr>
          <a:xfrm>
            <a:off x="14105571" y="21627178"/>
            <a:ext cx="4762331" cy="1077218"/>
          </a:xfrm>
          <a:prstGeom prst="rect">
            <a:avLst/>
          </a:prstGeom>
          <a:noFill/>
        </p:spPr>
        <p:txBody>
          <a:bodyPr wrap="square" rtlCol="0">
            <a:spAutoFit/>
          </a:bodyPr>
          <a:lstStyle/>
          <a:p>
            <a:r>
              <a:rPr lang="en-US" dirty="0" smtClean="0"/>
              <a:t>Placeholder</a:t>
            </a:r>
            <a:endParaRPr lang="en-US" dirty="0"/>
          </a:p>
        </p:txBody>
      </p:sp>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1" y="20366185"/>
            <a:ext cx="10637010" cy="4478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22511" y="21401459"/>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1622510" y="4664641"/>
            <a:ext cx="9619488" cy="12503846"/>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appropriate communities using RELS-EXT and properties metadata. The relationships between faculty users, smart collections, and communities allows the DRS to aggregate content stored in Smart Collections up through the community structure. Once faculty are attached to a community, the files stored in their Smart Collections can be discovered by browsing through the community's Smart Collections.</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4568" y="21401459"/>
            <a:ext cx="2371257" cy="1832335"/>
          </a:xfrm>
          <a:prstGeom prst="rect">
            <a:avLst/>
          </a:prstGeom>
        </p:spPr>
      </p:pic>
      <p:sp>
        <p:nvSpPr>
          <p:cNvPr id="34" name="TextBox 33"/>
          <p:cNvSpPr txBox="1"/>
          <p:nvPr/>
        </p:nvSpPr>
        <p:spPr>
          <a:xfrm>
            <a:off x="914397" y="18650983"/>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p>
        </p:txBody>
      </p:sp>
      <p:sp>
        <p:nvSpPr>
          <p:cNvPr id="35" name="TextBox 34"/>
          <p:cNvSpPr txBox="1"/>
          <p:nvPr/>
        </p:nvSpPr>
        <p:spPr>
          <a:xfrm>
            <a:off x="10985500" y="20366184"/>
            <a:ext cx="10637009"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5" name="Picture 4"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253478"/>
            <a:ext cx="9601200" cy="4343400"/>
          </a:xfrm>
          <a:prstGeom prst="rect">
            <a:avLst/>
          </a:prstGeom>
        </p:spPr>
      </p:pic>
      <p:pic>
        <p:nvPicPr>
          <p:cNvPr id="26" name="Picture 25"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6004" y="17168487"/>
            <a:ext cx="8701541" cy="4232972"/>
          </a:xfrm>
          <a:prstGeom prst="rect">
            <a:avLst/>
          </a:prstGeom>
        </p:spPr>
      </p:pic>
      <p:sp>
        <p:nvSpPr>
          <p:cNvPr id="27" name="TextBox 26"/>
          <p:cNvSpPr txBox="1"/>
          <p:nvPr/>
        </p:nvSpPr>
        <p:spPr>
          <a:xfrm>
            <a:off x="23050606" y="18848416"/>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Placeholder</a:t>
            </a:r>
            <a:endParaRPr lang="en-US" sz="3600" dirty="0">
              <a:solidFill>
                <a:schemeClr val="accent4">
                  <a:lumMod val="75000"/>
                </a:schemeClr>
              </a:solidFill>
              <a:latin typeface="Helvetica"/>
              <a:cs typeface="Helvetica"/>
            </a:endParaRPr>
          </a:p>
        </p:txBody>
      </p:sp>
      <p:pic>
        <p:nvPicPr>
          <p:cNvPr id="8" name="Picture 7" descr="NUgraphPo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364881"/>
            <a:ext cx="10654589" cy="12889382"/>
          </a:xfrm>
          <a:prstGeom prst="rect">
            <a:avLst/>
          </a:prstGeom>
        </p:spPr>
      </p:pic>
    </p:spTree>
    <p:extLst>
      <p:ext uri="{BB962C8B-B14F-4D97-AF65-F5344CB8AC3E}">
        <p14:creationId xmlns:p14="http://schemas.microsoft.com/office/powerpoint/2010/main" val="24282945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027116"/>
            <a:ext cx="12568465" cy="5181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94892" y="20511740"/>
            <a:ext cx="7229891" cy="3986136"/>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500" b="1" dirty="0">
                <a:latin typeface="Helvetica"/>
                <a:cs typeface="Helvetica"/>
              </a:rPr>
              <a:t>About </a:t>
            </a:r>
            <a:r>
              <a:rPr lang="en-US" sz="45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a:t>
            </a:r>
          </a:p>
          <a:p>
            <a:pPr>
              <a:lnSpc>
                <a:spcPct val="110000"/>
              </a:lnSpc>
            </a:pPr>
            <a:r>
              <a:rPr lang="en-US" sz="2800" dirty="0" err="1" smtClean="0">
                <a:latin typeface="Helvetica"/>
                <a:cs typeface="Helvetica"/>
              </a:rPr>
              <a:t>Consect</a:t>
            </a:r>
            <a:r>
              <a:rPr lang="en-US" sz="2800" dirty="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lgksed</a:t>
            </a:r>
            <a:r>
              <a:rPr lang="en-US" sz="2800" dirty="0" smtClean="0">
                <a:latin typeface="Helvetica"/>
                <a:cs typeface="Helvetica"/>
              </a:rPr>
              <a:t> </a:t>
            </a:r>
            <a:r>
              <a:rPr lang="en-US" sz="2800" dirty="0">
                <a:latin typeface="Helvetica"/>
                <a:cs typeface="Helvetica"/>
              </a:rPr>
              <a:t>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smtClean="0">
                <a:latin typeface="Helvetica"/>
                <a:cs typeface="Helvetica"/>
              </a:rPr>
              <a:t>.</a:t>
            </a: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sp>
        <p:nvSpPr>
          <p:cNvPr id="27" name="Rectangle 26"/>
          <p:cNvSpPr/>
          <p:nvPr/>
        </p:nvSpPr>
        <p:spPr>
          <a:xfrm rot="5400000">
            <a:off x="18900412" y="12347215"/>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9" name="Rectangle 28"/>
          <p:cNvSpPr/>
          <p:nvPr/>
        </p:nvSpPr>
        <p:spPr>
          <a:xfrm rot="5400000">
            <a:off x="15697197" y="-15652051"/>
            <a:ext cx="914400"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8" name="Rectangle 17"/>
          <p:cNvSpPr/>
          <p:nvPr/>
        </p:nvSpPr>
        <p:spPr>
          <a:xfrm rot="5400000">
            <a:off x="214388" y="14821543"/>
            <a:ext cx="20913314" cy="4572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0" name="Rectangle 19"/>
          <p:cNvSpPr/>
          <p:nvPr/>
        </p:nvSpPr>
        <p:spPr>
          <a:xfrm rot="5400000">
            <a:off x="13353466" y="14877713"/>
            <a:ext cx="21009713" cy="441264"/>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0" y="4593485"/>
            <a:ext cx="12568465" cy="15433632"/>
          </a:xfrm>
          <a:prstGeom prst="rect">
            <a:avLst/>
          </a:prstGeom>
        </p:spPr>
      </p:pic>
      <p:sp>
        <p:nvSpPr>
          <p:cNvPr id="39" name="Rectangle 38"/>
          <p:cNvSpPr/>
          <p:nvPr/>
        </p:nvSpPr>
        <p:spPr>
          <a:xfrm rot="5400000">
            <a:off x="5372351" y="9052515"/>
            <a:ext cx="457202" cy="1076909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4078955" y="4593486"/>
            <a:ext cx="7163042" cy="965999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Communities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a:t>
            </a:r>
            <a:r>
              <a:rPr lang="en-US" sz="2800" dirty="0" smtClean="0">
                <a:latin typeface="Helvetica"/>
                <a:cs typeface="Helvetica"/>
              </a:rPr>
              <a:t>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r>
              <a:rPr lang="en-US" sz="2800" dirty="0" smtClean="0">
                <a:latin typeface="Helvetica"/>
                <a:cs typeface="Helvetica"/>
              </a:rPr>
              <a:t> </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endParaRPr lang="en-US" sz="2800" dirty="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6676" y="20639718"/>
            <a:ext cx="2371257" cy="1832335"/>
          </a:xfrm>
          <a:prstGeom prst="rect">
            <a:avLst/>
          </a:prstGeom>
        </p:spPr>
      </p:pic>
      <p:sp>
        <p:nvSpPr>
          <p:cNvPr id="34" name="TextBox 33"/>
          <p:cNvSpPr txBox="1"/>
          <p:nvPr/>
        </p:nvSpPr>
        <p:spPr>
          <a:xfrm>
            <a:off x="24094892" y="14497996"/>
            <a:ext cx="7163041" cy="5868189"/>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endParaRPr lang="en-US" sz="2800" dirty="0" smtClean="0">
              <a:latin typeface="Helvetica"/>
              <a:cs typeface="Helvetica"/>
            </a:endParaRPr>
          </a:p>
        </p:txBody>
      </p:sp>
      <p:sp>
        <p:nvSpPr>
          <p:cNvPr id="30" name="Rectangle 29"/>
          <p:cNvSpPr/>
          <p:nvPr/>
        </p:nvSpPr>
        <p:spPr>
          <a:xfrm rot="5400000">
            <a:off x="15618182" y="9152650"/>
            <a:ext cx="920030" cy="32156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7" name="Rectangle 36"/>
          <p:cNvSpPr/>
          <p:nvPr/>
        </p:nvSpPr>
        <p:spPr>
          <a:xfrm rot="5400000">
            <a:off x="21223221" y="9858941"/>
            <a:ext cx="457201" cy="21104352"/>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8" name="Rectangle 37"/>
          <p:cNvSpPr/>
          <p:nvPr/>
        </p:nvSpPr>
        <p:spPr>
          <a:xfrm rot="5400000">
            <a:off x="-12341588" y="12234333"/>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a:latin typeface="Helvetica"/>
                <a:cs typeface="Helvetica"/>
              </a:rPr>
              <a:t>Highlighting Scholarly Content in Hydra Using Communities </a:t>
            </a:r>
            <a:endParaRPr lang="en-US" sz="7200" dirty="0" smtClean="0">
              <a:latin typeface="Helvetica"/>
              <a:cs typeface="Helvetica"/>
            </a:endParaRPr>
          </a:p>
        </p:txBody>
      </p:sp>
      <p:sp>
        <p:nvSpPr>
          <p:cNvPr id="42" name="Rectangle 41"/>
          <p:cNvSpPr/>
          <p:nvPr/>
        </p:nvSpPr>
        <p:spPr>
          <a:xfrm rot="5400000">
            <a:off x="27592243" y="10177708"/>
            <a:ext cx="457200" cy="836630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1" name="TextBox 20"/>
          <p:cNvSpPr txBox="1"/>
          <p:nvPr/>
        </p:nvSpPr>
        <p:spPr>
          <a:xfrm>
            <a:off x="914397" y="2370572"/>
            <a:ext cx="13975484" cy="1994309"/>
          </a:xfrm>
          <a:prstGeom prst="rect">
            <a:avLst/>
          </a:prstGeom>
          <a:noFill/>
          <a:ln>
            <a:solidFill>
              <a:schemeClr val="tx1"/>
            </a:solid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solidFill>
              <a:schemeClr val="tx1"/>
            </a:solid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6" name="Rectangle 25"/>
          <p:cNvSpPr/>
          <p:nvPr/>
        </p:nvSpPr>
        <p:spPr>
          <a:xfrm rot="10800000">
            <a:off x="914397" y="4364882"/>
            <a:ext cx="30191139" cy="228601"/>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8" name="TextBox 27"/>
          <p:cNvSpPr txBox="1"/>
          <p:nvPr/>
        </p:nvSpPr>
        <p:spPr>
          <a:xfrm>
            <a:off x="914397" y="4593484"/>
            <a:ext cx="9613902" cy="9794396"/>
          </a:xfrm>
          <a:prstGeom prst="rect">
            <a:avLst/>
          </a:prstGeom>
          <a:noFill/>
          <a:ln w="28575" cmpd="sng">
            <a:solidFill>
              <a:schemeClr val="tx1"/>
            </a:solid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nSpc>
                <a:spcPct val="110000"/>
              </a:lnSpc>
            </a:pP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smtClean="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p>
        </p:txBody>
      </p:sp>
    </p:spTree>
    <p:extLst>
      <p:ext uri="{BB962C8B-B14F-4D97-AF65-F5344CB8AC3E}">
        <p14:creationId xmlns:p14="http://schemas.microsoft.com/office/powerpoint/2010/main" val="3012249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
        <p:nvSpPr>
          <p:cNvPr id="10" name="Right Arrow 9"/>
          <p:cNvSpPr/>
          <p:nvPr/>
        </p:nvSpPr>
        <p:spPr>
          <a:xfrm>
            <a:off x="12279469" y="14269980"/>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8219</TotalTime>
  <Words>1608</Words>
  <Application>Microsoft Macintosh PowerPoint</Application>
  <PresentationFormat>Custom</PresentationFormat>
  <Paragraphs>128</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98</cp:revision>
  <dcterms:created xsi:type="dcterms:W3CDTF">2015-04-30T21:08:20Z</dcterms:created>
  <dcterms:modified xsi:type="dcterms:W3CDTF">2015-05-26T21:34:41Z</dcterms:modified>
</cp:coreProperties>
</file>